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Century Schoolbook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CenturySchoolbook-bold.fntdata"/><Relationship Id="rId25" Type="http://schemas.openxmlformats.org/officeDocument/2006/relationships/font" Target="fonts/CenturySchoolbook-regular.fntdata"/><Relationship Id="rId28" Type="http://schemas.openxmlformats.org/officeDocument/2006/relationships/font" Target="fonts/CenturySchoolbook-boldItalic.fntdata"/><Relationship Id="rId27" Type="http://schemas.openxmlformats.org/officeDocument/2006/relationships/font" Target="fonts/CenturySchoolbook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7ced41225_3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7ced41225_3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57ced41225_3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7ced41225_3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7ced41225_3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57ced41225_3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7ced41225_3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7ced41225_3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57ced41225_3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7ced41225_3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7ced41225_3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57ced41225_3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7ced41225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7ced41225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57ced41225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7ced4122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7ced4122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57ced41225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7ced41225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7ced41225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57ced41225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7ced41225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7ced41225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57ced41225_2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7ced41225_2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7ced41225_2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57ced41225_2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7ced41225_3_4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57ced41225_3_4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7ced41225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7ced41225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57ced41225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63b2b430a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63b2b430a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563b2b430a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7ced41225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7ced41225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57ced41225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bg>
      <p:bgPr>
        <a:solidFill>
          <a:srgbClr val="343437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2"/>
          <p:cNvSpPr txBox="1"/>
          <p:nvPr>
            <p:ph type="title"/>
          </p:nvPr>
        </p:nvSpPr>
        <p:spPr>
          <a:xfrm>
            <a:off x="914400" y="5257800"/>
            <a:ext cx="998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Schoolbook"/>
              <a:buNone/>
              <a:defRPr b="0"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/>
          <p:nvPr>
            <p:ph idx="2" type="pic"/>
          </p:nvPr>
        </p:nvSpPr>
        <p:spPr>
          <a:xfrm>
            <a:off x="0" y="0"/>
            <a:ext cx="11292840" cy="5128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914400" y="6108589"/>
            <a:ext cx="9982200" cy="597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>
                <a:solidFill>
                  <a:srgbClr val="D8D8D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 rot="5400000">
            <a:off x="3383884" y="-293211"/>
            <a:ext cx="4351337" cy="8595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 rot="5400000">
            <a:off x="6938169" y="2091531"/>
            <a:ext cx="5897562" cy="247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 rot="5400000">
            <a:off x="1680369" y="-537369"/>
            <a:ext cx="589756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bg>
      <p:bgPr>
        <a:solidFill>
          <a:srgbClr val="343437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entury Schoolbook"/>
              <a:buNone/>
              <a:defRPr b="0"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1261872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3" name="Google Shape;53;p7"/>
          <p:cNvSpPr txBox="1"/>
          <p:nvPr>
            <p:ph idx="2" type="body"/>
          </p:nvPr>
        </p:nvSpPr>
        <p:spPr>
          <a:xfrm>
            <a:off x="6126480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" type="body"/>
          </p:nvPr>
        </p:nvSpPr>
        <p:spPr>
          <a:xfrm>
            <a:off x="1261872" y="1713655"/>
            <a:ext cx="4480560" cy="731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8"/>
          <p:cNvSpPr txBox="1"/>
          <p:nvPr>
            <p:ph idx="2" type="body"/>
          </p:nvPr>
        </p:nvSpPr>
        <p:spPr>
          <a:xfrm>
            <a:off x="1261872" y="2507550"/>
            <a:ext cx="4480560" cy="366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1" name="Google Shape;61;p8"/>
          <p:cNvSpPr txBox="1"/>
          <p:nvPr>
            <p:ph idx="3" type="body"/>
          </p:nvPr>
        </p:nvSpPr>
        <p:spPr>
          <a:xfrm>
            <a:off x="6126480" y="1713655"/>
            <a:ext cx="4480560" cy="731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20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8"/>
          <p:cNvSpPr txBox="1"/>
          <p:nvPr>
            <p:ph idx="4" type="body"/>
          </p:nvPr>
        </p:nvSpPr>
        <p:spPr>
          <a:xfrm>
            <a:off x="6126480" y="2507550"/>
            <a:ext cx="4480560" cy="366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3" name="Google Shape;63;p8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841248" y="457200"/>
            <a:ext cx="3200400" cy="1600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Schoolbook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4504267" y="685800"/>
            <a:ext cx="6079066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841248" y="2099734"/>
            <a:ext cx="320040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9" name="Google Shape;79;p11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Schoolbook"/>
              <a:buNone/>
              <a:defRPr b="0" i="0" sz="4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F6F5F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F6F5F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  <a:defRPr b="0" i="0" sz="4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DADAD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DADAD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youtube.com/watch?v=AlswiUzT-Xk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D3dyR9G4oII" TargetMode="External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3437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ctrTitle"/>
          </p:nvPr>
        </p:nvSpPr>
        <p:spPr>
          <a:xfrm>
            <a:off x="7641325" y="1381125"/>
            <a:ext cx="35490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s-MX" sz="6000">
                <a:latin typeface="Arial"/>
                <a:ea typeface="Arial"/>
                <a:cs typeface="Arial"/>
                <a:sym typeface="Arial"/>
              </a:rPr>
              <a:t>Uni Pago </a:t>
            </a:r>
            <a:endParaRPr/>
          </a:p>
        </p:txBody>
      </p:sp>
      <p:sp>
        <p:nvSpPr>
          <p:cNvPr id="108" name="Google Shape;108;p15"/>
          <p:cNvSpPr txBox="1"/>
          <p:nvPr>
            <p:ph idx="1" type="subTitle"/>
          </p:nvPr>
        </p:nvSpPr>
        <p:spPr>
          <a:xfrm>
            <a:off x="7641325" y="3355975"/>
            <a:ext cx="42855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i="1" lang="es-MX" sz="2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r>
              <a:rPr b="1" i="1" lang="es-MX" sz="2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 THINKING…</a:t>
            </a:r>
            <a:r>
              <a:rPr lang="es-MX" sz="2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MX" sz="2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Omar Caleb Corpus Mendoza</a:t>
            </a:r>
            <a:endParaRPr sz="20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MX" sz="2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Fernando Julian Verjan Vargas</a:t>
            </a:r>
            <a:endParaRPr sz="20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MX" sz="2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Gustavo Armando </a:t>
            </a:r>
            <a:r>
              <a:rPr lang="es-MX" sz="2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Ramírez</a:t>
            </a:r>
            <a:r>
              <a:rPr lang="es-MX" sz="2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 Soltero</a:t>
            </a:r>
            <a:endParaRPr sz="20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MX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https://www.youtube.com/watch?v=AlswiUzT-Xk</a:t>
            </a:r>
            <a:endParaRPr sz="20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4">
            <a:alphaModFix/>
          </a:blip>
          <a:srcRect b="-2" l="0" r="-2" t="3660"/>
          <a:stretch/>
        </p:blipFill>
        <p:spPr>
          <a:xfrm>
            <a:off x="-256047" y="10"/>
            <a:ext cx="711855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4" y="3"/>
            <a:ext cx="514349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1080" y="-28"/>
            <a:ext cx="5143500" cy="685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6" y="13"/>
            <a:ext cx="51434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505" y="35"/>
            <a:ext cx="514345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944372" y="2683510"/>
            <a:ext cx="96927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6000">
                <a:latin typeface="Arial"/>
                <a:ea typeface="Arial"/>
                <a:cs typeface="Arial"/>
                <a:sym typeface="Arial"/>
              </a:rPr>
              <a:t>En el futuro planeamos incorporar...</a:t>
            </a:r>
            <a:endParaRPr b="1" sz="6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20904" r="8782" t="0"/>
          <a:stretch/>
        </p:blipFill>
        <p:spPr>
          <a:xfrm>
            <a:off x="5762625" y="0"/>
            <a:ext cx="642937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74" y="-9"/>
            <a:ext cx="5143500" cy="6858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423122" y="316435"/>
            <a:ext cx="96927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>
                <a:latin typeface="Arial"/>
                <a:ea typeface="Arial"/>
                <a:cs typeface="Arial"/>
                <a:sym typeface="Arial"/>
              </a:rPr>
              <a:t>Respuestas relevantes obtenidas al realizar las entrevistas… 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423125" y="1770700"/>
            <a:ext cx="10739700" cy="476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MX" sz="2500">
                <a:latin typeface="Arial"/>
                <a:ea typeface="Arial"/>
                <a:cs typeface="Arial"/>
                <a:sym typeface="Arial"/>
              </a:rPr>
              <a:t>¿Cómo es para usted la experiencia de pago de sus servicios?</a:t>
            </a:r>
            <a:endParaRPr b="1"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s-MX" sz="2500">
                <a:latin typeface="Arial"/>
                <a:ea typeface="Arial"/>
                <a:cs typeface="Arial"/>
                <a:sym typeface="Arial"/>
              </a:rPr>
              <a:t>-Se vuelve muy tedioso tener que ir a pagar un servicio a la vez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s-MX" sz="2500">
                <a:latin typeface="Arial"/>
                <a:ea typeface="Arial"/>
                <a:cs typeface="Arial"/>
                <a:sym typeface="Arial"/>
              </a:rPr>
              <a:t>-Yo tengo diabetes, entonces tener que salir al calor y caminar es una “friega”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MX" sz="2500">
                <a:latin typeface="Arial"/>
                <a:ea typeface="Arial"/>
                <a:cs typeface="Arial"/>
                <a:sym typeface="Arial"/>
              </a:rPr>
              <a:t>¿Suele pasar que se le olvida hacer los pagos a tiempos?</a:t>
            </a:r>
            <a:endParaRPr b="1"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s-MX" sz="2500">
                <a:latin typeface="Arial"/>
                <a:ea typeface="Arial"/>
                <a:cs typeface="Arial"/>
                <a:sym typeface="Arial"/>
              </a:rPr>
              <a:t>-Si, completamente, me doy cuenta cuando ya me cortaron la luz.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MX" sz="2500">
                <a:latin typeface="Arial"/>
                <a:ea typeface="Arial"/>
                <a:cs typeface="Arial"/>
                <a:sym typeface="Arial"/>
              </a:rPr>
              <a:t>¿</a:t>
            </a:r>
            <a:r>
              <a:rPr b="1" lang="es-MX" sz="2500">
                <a:latin typeface="Arial"/>
                <a:ea typeface="Arial"/>
                <a:cs typeface="Arial"/>
                <a:sym typeface="Arial"/>
              </a:rPr>
              <a:t>Aproximadamente</a:t>
            </a:r>
            <a:r>
              <a:rPr b="1" lang="es-MX" sz="2500">
                <a:latin typeface="Arial"/>
                <a:ea typeface="Arial"/>
                <a:cs typeface="Arial"/>
                <a:sym typeface="Arial"/>
              </a:rPr>
              <a:t> cuanto tiempo le toma ir a pagar sus servicios?</a:t>
            </a:r>
            <a:endParaRPr b="1"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s-MX" sz="2500">
                <a:latin typeface="Arial"/>
                <a:ea typeface="Arial"/>
                <a:cs typeface="Arial"/>
                <a:sym typeface="Arial"/>
              </a:rPr>
              <a:t>-A veces hasta una hora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s-MX" sz="2500">
                <a:latin typeface="Arial"/>
                <a:ea typeface="Arial"/>
                <a:cs typeface="Arial"/>
                <a:sym typeface="Arial"/>
              </a:rPr>
              <a:t>-30 minutos en cada uno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2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2888550" y="93175"/>
            <a:ext cx="6583500" cy="6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1" lang="es-MX" sz="3000">
                <a:latin typeface="Arial"/>
                <a:ea typeface="Arial"/>
                <a:cs typeface="Arial"/>
                <a:sym typeface="Arial"/>
              </a:rPr>
              <a:t>Selección de ideas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-MX">
                <a:latin typeface="Arial"/>
                <a:ea typeface="Arial"/>
                <a:cs typeface="Arial"/>
                <a:sym typeface="Arial"/>
              </a:rPr>
              <a:t>(Tras una lluvia de ideas, estas fueron las más importantes a llevar a cabo)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MX" sz="240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s-MX" sz="2400">
                <a:latin typeface="Arial"/>
                <a:ea typeface="Arial"/>
                <a:cs typeface="Arial"/>
                <a:sym typeface="Arial"/>
              </a:rPr>
              <a:t>Realizar pagos desde cualquier lugar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MX" sz="2400">
                <a:latin typeface="Arial"/>
                <a:ea typeface="Arial"/>
                <a:cs typeface="Arial"/>
                <a:sym typeface="Arial"/>
              </a:rPr>
              <a:t>-Enviar notificaciones 3 </a:t>
            </a:r>
            <a:r>
              <a:rPr lang="es-MX" sz="2400">
                <a:latin typeface="Arial"/>
                <a:ea typeface="Arial"/>
                <a:cs typeface="Arial"/>
                <a:sym typeface="Arial"/>
              </a:rPr>
              <a:t>días</a:t>
            </a:r>
            <a:r>
              <a:rPr lang="es-MX" sz="2400">
                <a:latin typeface="Arial"/>
                <a:ea typeface="Arial"/>
                <a:cs typeface="Arial"/>
                <a:sym typeface="Arial"/>
              </a:rPr>
              <a:t> antes de la fecha límite de pago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MX" sz="2400">
                <a:latin typeface="Arial"/>
                <a:ea typeface="Arial"/>
                <a:cs typeface="Arial"/>
                <a:sym typeface="Arial"/>
              </a:rPr>
              <a:t>-Visualizar estadísticas mensuales en base a los pagos previos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0" y="0"/>
            <a:ext cx="2795400" cy="6969900"/>
          </a:xfrm>
          <a:prstGeom prst="rect">
            <a:avLst/>
          </a:prstGeom>
          <a:solidFill>
            <a:srgbClr val="29292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 txBox="1"/>
          <p:nvPr>
            <p:ph type="title"/>
          </p:nvPr>
        </p:nvSpPr>
        <p:spPr>
          <a:xfrm>
            <a:off x="95250" y="3074100"/>
            <a:ext cx="31890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b="1" lang="es-MX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es-MX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Idea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4575" y="1480000"/>
            <a:ext cx="1136175" cy="11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2813" y="2970621"/>
            <a:ext cx="1268750" cy="1028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 rotWithShape="1">
          <a:blip r:embed="rId5">
            <a:alphaModFix/>
          </a:blip>
          <a:srcRect b="0" l="0" r="50583" t="0"/>
          <a:stretch/>
        </p:blipFill>
        <p:spPr>
          <a:xfrm>
            <a:off x="9565194" y="4637350"/>
            <a:ext cx="1392906" cy="11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2793900" y="85325"/>
            <a:ext cx="8424900" cy="669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20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0" y="0"/>
            <a:ext cx="2793900" cy="7055100"/>
          </a:xfrm>
          <a:prstGeom prst="rect">
            <a:avLst/>
          </a:prstGeom>
          <a:solidFill>
            <a:srgbClr val="29292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 txBox="1"/>
          <p:nvPr>
            <p:ph type="title"/>
          </p:nvPr>
        </p:nvSpPr>
        <p:spPr>
          <a:xfrm>
            <a:off x="169500" y="2306875"/>
            <a:ext cx="24549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-MX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Prototipo</a:t>
            </a:r>
            <a:endParaRPr b="1"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3911" y="1475"/>
            <a:ext cx="8635678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/>
          <p:nvPr/>
        </p:nvSpPr>
        <p:spPr>
          <a:xfrm>
            <a:off x="2484538" y="1632238"/>
            <a:ext cx="6563400" cy="2411100"/>
          </a:xfrm>
          <a:prstGeom prst="snip1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2532538" y="1574863"/>
            <a:ext cx="6358800" cy="26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MX" sz="3000">
                <a:latin typeface="Arial"/>
                <a:ea typeface="Arial"/>
                <a:cs typeface="Arial"/>
                <a:sym typeface="Arial"/>
              </a:rPr>
              <a:t>Algunos resultados del testeo.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Arial"/>
              <a:buChar char="●"/>
            </a:pPr>
            <a:r>
              <a:rPr lang="es-MX" sz="2800">
                <a:latin typeface="Arial"/>
                <a:ea typeface="Arial"/>
                <a:cs typeface="Arial"/>
                <a:sym typeface="Arial"/>
              </a:rPr>
              <a:t>Todas las personas a las que les mostramos el prototipo </a:t>
            </a:r>
            <a:r>
              <a:rPr lang="es-MX" sz="2800">
                <a:latin typeface="Arial"/>
                <a:ea typeface="Arial"/>
                <a:cs typeface="Arial"/>
                <a:sym typeface="Arial"/>
              </a:rPr>
              <a:t>aprobaron</a:t>
            </a:r>
            <a:r>
              <a:rPr lang="es-MX" sz="2800">
                <a:latin typeface="Arial"/>
                <a:ea typeface="Arial"/>
                <a:cs typeface="Arial"/>
                <a:sym typeface="Arial"/>
              </a:rPr>
              <a:t> de ella. 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20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1"/>
          <p:cNvSpPr/>
          <p:nvPr/>
        </p:nvSpPr>
        <p:spPr>
          <a:xfrm>
            <a:off x="0" y="0"/>
            <a:ext cx="2183100" cy="6969900"/>
          </a:xfrm>
          <a:prstGeom prst="rect">
            <a:avLst/>
          </a:prstGeom>
          <a:solidFill>
            <a:srgbClr val="29292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 txBox="1"/>
          <p:nvPr>
            <p:ph type="title"/>
          </p:nvPr>
        </p:nvSpPr>
        <p:spPr>
          <a:xfrm>
            <a:off x="108600" y="2845150"/>
            <a:ext cx="1965900" cy="960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Testeo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500" y="1574863"/>
            <a:ext cx="1894375" cy="25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 txBox="1"/>
          <p:nvPr/>
        </p:nvSpPr>
        <p:spPr>
          <a:xfrm>
            <a:off x="2644525" y="532850"/>
            <a:ext cx="77955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500"/>
              <a:t>Evaluación de la experiencia</a:t>
            </a:r>
            <a:endParaRPr b="1" sz="3500"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425" y="4357264"/>
            <a:ext cx="2776033" cy="20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411575" y="476250"/>
            <a:ext cx="10447800" cy="86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>
                <a:latin typeface="Arial"/>
                <a:ea typeface="Arial"/>
                <a:cs typeface="Arial"/>
                <a:sym typeface="Arial"/>
              </a:rPr>
              <a:t>Mejoras a implementar</a:t>
            </a:r>
            <a:endParaRPr/>
          </a:p>
        </p:txBody>
      </p:sp>
      <p:sp>
        <p:nvSpPr>
          <p:cNvPr id="253" name="Google Shape;253;p32"/>
          <p:cNvSpPr txBox="1"/>
          <p:nvPr>
            <p:ph idx="1" type="body"/>
          </p:nvPr>
        </p:nvSpPr>
        <p:spPr>
          <a:xfrm>
            <a:off x="760250" y="1562375"/>
            <a:ext cx="6573000" cy="234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s-MX" sz="3000">
                <a:latin typeface="Arial"/>
                <a:ea typeface="Arial"/>
                <a:cs typeface="Arial"/>
                <a:sym typeface="Arial"/>
              </a:rPr>
              <a:t>Mantener un buen tamaño en las gráficas y el diseño, para una buena legibilidad.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4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7900" y="2329975"/>
            <a:ext cx="2881351" cy="384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900" y="3834800"/>
            <a:ext cx="2738151" cy="13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3725" y="4371375"/>
            <a:ext cx="2108451" cy="210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411575" y="476250"/>
            <a:ext cx="10447800" cy="86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>
                <a:latin typeface="Arial"/>
                <a:ea typeface="Arial"/>
                <a:cs typeface="Arial"/>
                <a:sym typeface="Arial"/>
              </a:rPr>
              <a:t>Carencias a evitar</a:t>
            </a:r>
            <a:endParaRPr/>
          </a:p>
        </p:txBody>
      </p:sp>
      <p:sp>
        <p:nvSpPr>
          <p:cNvPr id="263" name="Google Shape;263;p33"/>
          <p:cNvSpPr txBox="1"/>
          <p:nvPr>
            <p:ph idx="1" type="body"/>
          </p:nvPr>
        </p:nvSpPr>
        <p:spPr>
          <a:xfrm>
            <a:off x="95825" y="1700550"/>
            <a:ext cx="6573000" cy="234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s-MX" sz="3000">
                <a:latin typeface="Arial"/>
                <a:ea typeface="Arial"/>
                <a:cs typeface="Arial"/>
                <a:sym typeface="Arial"/>
              </a:rPr>
              <a:t>Asegurarse de tener una fuerte seguridad al llevar a cabo los pagos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4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697" y="810275"/>
            <a:ext cx="3097625" cy="41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600" y="3824650"/>
            <a:ext cx="2201524" cy="220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1" y="0"/>
            <a:ext cx="6435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0" y="0"/>
            <a:ext cx="2730600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6" name="Google Shape;116;p16"/>
          <p:cNvSpPr txBox="1"/>
          <p:nvPr>
            <p:ph type="title"/>
          </p:nvPr>
        </p:nvSpPr>
        <p:spPr>
          <a:xfrm>
            <a:off x="41400" y="2565400"/>
            <a:ext cx="2577900" cy="23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Century Schoolbook"/>
              <a:buNone/>
            </a:pPr>
            <a:r>
              <a:rPr b="1" lang="es-MX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Identificando el problema</a:t>
            </a:r>
            <a:endParaRPr b="1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2927650" y="301625"/>
            <a:ext cx="7216500" cy="54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s-MX" sz="3000">
                <a:latin typeface="Arial"/>
                <a:ea typeface="Arial"/>
                <a:cs typeface="Arial"/>
                <a:sym typeface="Arial"/>
              </a:rPr>
              <a:t>Nos dimos cuenta de la necesidad de centralizar todos los pagos básicos.</a:t>
            </a:r>
            <a:br>
              <a:rPr lang="es-MX" sz="3000">
                <a:latin typeface="Arial"/>
                <a:ea typeface="Arial"/>
                <a:cs typeface="Arial"/>
                <a:sym typeface="Arial"/>
              </a:rPr>
            </a:b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s-MX" sz="3000"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s-MX" sz="3000">
                <a:latin typeface="Arial"/>
                <a:ea typeface="Arial"/>
                <a:cs typeface="Arial"/>
                <a:sym typeface="Arial"/>
              </a:rPr>
              <a:t>pérdida</a:t>
            </a:r>
            <a:r>
              <a:rPr lang="es-MX" sz="3000">
                <a:latin typeface="Arial"/>
                <a:ea typeface="Arial"/>
                <a:cs typeface="Arial"/>
                <a:sym typeface="Arial"/>
              </a:rPr>
              <a:t> de tiempo generada al tener que ir a pagar a las oficinas, o en su defecto a una tienda de conveniencia.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s-MX" sz="3000">
                <a:latin typeface="Arial"/>
                <a:ea typeface="Arial"/>
                <a:cs typeface="Arial"/>
                <a:sym typeface="Arial"/>
              </a:rPr>
              <a:t>Nos dimos cuenta de la inexistencia de herramientas que permitan visualizar un historial de pagos.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8750" y="5527000"/>
            <a:ext cx="1570100" cy="13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643831" y="640080"/>
            <a:ext cx="3690425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Schoolbook"/>
              <a:buNone/>
            </a:pPr>
            <a:r>
              <a:t/>
            </a:r>
            <a:endParaRPr sz="3200"/>
          </a:p>
        </p:txBody>
      </p:sp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643831" y="1936955"/>
            <a:ext cx="3690425" cy="424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599" lvl="0" marL="1828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 sz="1600"/>
          </a:p>
        </p:txBody>
      </p:sp>
      <p:sp>
        <p:nvSpPr>
          <p:cNvPr id="126" name="Google Shape;126;p1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>
              <a:alpha val="8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13194" t="0"/>
          <a:stretch/>
        </p:blipFill>
        <p:spPr>
          <a:xfrm>
            <a:off x="-208450" y="0"/>
            <a:ext cx="126089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/>
          <p:nvPr/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0" y="0"/>
            <a:ext cx="3130800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4" name="Google Shape;134;p18"/>
          <p:cNvSpPr txBox="1"/>
          <p:nvPr>
            <p:ph type="title"/>
          </p:nvPr>
        </p:nvSpPr>
        <p:spPr>
          <a:xfrm>
            <a:off x="195900" y="2810850"/>
            <a:ext cx="27390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Century Schoolbook"/>
              <a:buNone/>
            </a:pPr>
            <a:r>
              <a:rPr b="1" lang="es-MX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Empatiza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4379650" y="0"/>
            <a:ext cx="6913200" cy="35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3261275" y="93175"/>
            <a:ext cx="7383600" cy="3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SzPts val="2560"/>
              <a:buNone/>
            </a:pPr>
            <a:r>
              <a:rPr b="1" lang="es-MX" sz="4400">
                <a:latin typeface="Arial"/>
                <a:ea typeface="Arial"/>
                <a:cs typeface="Arial"/>
                <a:sym typeface="Arial"/>
              </a:rPr>
              <a:t>Objetivo</a:t>
            </a:r>
            <a:endParaRPr sz="4400"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i="1" lang="es-MX" sz="2800">
                <a:latin typeface="Arial"/>
                <a:ea typeface="Arial"/>
                <a:cs typeface="Arial"/>
                <a:sym typeface="Arial"/>
              </a:rPr>
              <a:t>Empatizar con el usuario. </a:t>
            </a:r>
            <a:endParaRPr i="1" sz="2800"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i="1" lang="es-MX" sz="2800">
                <a:latin typeface="Arial"/>
                <a:ea typeface="Arial"/>
                <a:cs typeface="Arial"/>
                <a:sym typeface="Arial"/>
              </a:rPr>
              <a:t>Entender sus motivaciones, emociones y forma de pensar.</a:t>
            </a:r>
            <a:endParaRPr i="1" sz="2800"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i="1" lang="es-MX" sz="2800">
                <a:latin typeface="Arial"/>
                <a:ea typeface="Arial"/>
                <a:cs typeface="Arial"/>
                <a:sym typeface="Arial"/>
              </a:rPr>
              <a:t>Conocer sus problemas</a:t>
            </a:r>
            <a:r>
              <a:rPr lang="es-MX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I</a:t>
            </a:r>
            <a:endParaRPr i="1"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 sz="2800"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3525" y="4108713"/>
            <a:ext cx="3310200" cy="258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468125" y="857250"/>
            <a:ext cx="62154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b="1" lang="es-MX">
                <a:latin typeface="Arial"/>
                <a:ea typeface="Arial"/>
                <a:cs typeface="Arial"/>
                <a:sym typeface="Arial"/>
              </a:rPr>
              <a:t>Segmento de mercado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722125" y="1828800"/>
            <a:ext cx="8595300" cy="20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s-MX" sz="3000">
                <a:latin typeface="Arial"/>
                <a:ea typeface="Arial"/>
                <a:cs typeface="Arial"/>
                <a:sym typeface="Arial"/>
              </a:rPr>
              <a:t>Personas entre 25 – 55 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s-MX" sz="3000">
                <a:latin typeface="Arial"/>
                <a:ea typeface="Arial"/>
                <a:cs typeface="Arial"/>
                <a:sym typeface="Arial"/>
              </a:rPr>
              <a:t>Familiarizados con aplicaciones móviles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s-MX" sz="3000">
                <a:latin typeface="Arial"/>
                <a:ea typeface="Arial"/>
                <a:cs typeface="Arial"/>
                <a:sym typeface="Arial"/>
              </a:rPr>
              <a:t>Encargados de pagar los servicios básicos del hogar. 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850" y="3989039"/>
            <a:ext cx="2422775" cy="24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950" y="3954000"/>
            <a:ext cx="2422775" cy="2422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ntrevista png" id="146" name="Google Shape;14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75174">
            <a:off x="8143891" y="4800966"/>
            <a:ext cx="1563768" cy="1563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197975" y="142550"/>
            <a:ext cx="78051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b="1" lang="es-MX" sz="3500">
                <a:latin typeface="Arial"/>
                <a:ea typeface="Arial"/>
                <a:cs typeface="Arial"/>
                <a:sym typeface="Arial"/>
              </a:rPr>
              <a:t>Preguntas de la entrevista</a:t>
            </a:r>
            <a:endParaRPr b="1" sz="3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0" y="660300"/>
            <a:ext cx="10413900" cy="6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0659" lvl="0" marL="18288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Char char="•"/>
            </a:pPr>
            <a:r>
              <a:rPr b="1" lang="es-MX" sz="2200"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Es usted encargado de realizar los pagos de los servicios 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básicos</a:t>
            </a:r>
            <a:r>
              <a:rPr b="1" lang="es-MX" sz="2200">
                <a:latin typeface="Arial"/>
                <a:ea typeface="Arial"/>
                <a:cs typeface="Arial"/>
                <a:sym typeface="Arial"/>
              </a:rPr>
              <a:t>?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  <a:p>
            <a:pPr indent="-200659" lvl="0" marL="18288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Char char="•"/>
            </a:pPr>
            <a:r>
              <a:rPr b="1" lang="es-MX" sz="2200"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 manera suele pagar los servicios 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básicos………………….</a:t>
            </a:r>
            <a:r>
              <a:rPr b="1" lang="es-MX" sz="2200">
                <a:latin typeface="Arial"/>
                <a:ea typeface="Arial"/>
                <a:cs typeface="Arial"/>
                <a:sym typeface="Arial"/>
              </a:rPr>
              <a:t>?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  <a:p>
            <a:pPr indent="-200659" lvl="0" marL="18288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Char char="•"/>
            </a:pPr>
            <a:r>
              <a:rPr b="1" lang="es-MX" sz="2200"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Como es la experiencia de usted desde que sale de su casa hasta que paga los servicios………………………………………………………..</a:t>
            </a:r>
            <a:r>
              <a:rPr b="1" lang="es-MX" sz="2200">
                <a:latin typeface="Arial"/>
                <a:ea typeface="Arial"/>
                <a:cs typeface="Arial"/>
                <a:sym typeface="Arial"/>
              </a:rPr>
              <a:t>?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  <a:p>
            <a:pPr indent="-200659" lvl="0" marL="18288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Char char="•"/>
            </a:pPr>
            <a:r>
              <a:rPr b="1" lang="es-MX" sz="2200"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Suele olvidar pagos por situaciones que se salen de su control….</a:t>
            </a:r>
            <a:r>
              <a:rPr b="1" lang="es-MX" sz="2200">
                <a:latin typeface="Arial"/>
                <a:ea typeface="Arial"/>
                <a:cs typeface="Arial"/>
                <a:sym typeface="Arial"/>
              </a:rPr>
              <a:t>?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  <a:p>
            <a:pPr indent="-200659" lvl="0" marL="18288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b="1" lang="es-MX" sz="2200"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Aproximadamente cuanto tiempo le toma el ir a realizar los pagos de cualquier servicios……………………………………………………….</a:t>
            </a:r>
            <a:r>
              <a:rPr b="1" lang="es-MX" sz="2200">
                <a:latin typeface="Arial"/>
                <a:ea typeface="Arial"/>
                <a:cs typeface="Arial"/>
                <a:sym typeface="Arial"/>
              </a:rPr>
              <a:t>?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  <a:p>
            <a:pPr indent="-200659" lvl="0" marL="18288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b="1" lang="es-MX" sz="2200"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Que nos puede decir sobre la 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atención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recibe al pagar……...</a:t>
            </a:r>
            <a:r>
              <a:rPr b="1" lang="es-MX" sz="2200">
                <a:latin typeface="Arial"/>
                <a:ea typeface="Arial"/>
                <a:cs typeface="Arial"/>
                <a:sym typeface="Arial"/>
              </a:rPr>
              <a:t>?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  <a:p>
            <a:pPr indent="-200659" lvl="0" marL="18288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b="1" lang="es-MX" sz="2200"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Cómo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 le 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gustaría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 que se mejore la manera en que se 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realizan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 los pagos de los servicios……………………………………………………………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...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es-MX" sz="2200">
                <a:latin typeface="Arial"/>
                <a:ea typeface="Arial"/>
                <a:cs typeface="Arial"/>
                <a:sym typeface="Arial"/>
              </a:rPr>
              <a:t>?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  <a:p>
            <a:pPr indent="-200659" lvl="0" marL="18288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b="1" lang="es-MX" sz="2200"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Le parece interesante la idea de una 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aplicación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 que le facilite la manera en que se realizan los pagos ya su vez le de un historial de su cuenta en los servicios 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básicos</a:t>
            </a:r>
            <a:r>
              <a:rPr lang="es-MX" sz="2200">
                <a:latin typeface="Arial"/>
                <a:ea typeface="Arial"/>
                <a:cs typeface="Arial"/>
                <a:sym typeface="Arial"/>
              </a:rPr>
              <a:t> de su dia a dia……………………………………….</a:t>
            </a:r>
            <a:r>
              <a:rPr b="1" lang="es-MX" sz="2200">
                <a:latin typeface="Arial"/>
                <a:ea typeface="Arial"/>
                <a:cs typeface="Arial"/>
                <a:sym typeface="Arial"/>
              </a:rPr>
              <a:t>?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  <a:p>
            <a:pPr indent="-91440" lvl="0" marL="18288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91440" lvl="0" marL="18288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367347" y="-249240"/>
            <a:ext cx="9692700" cy="132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>
                <a:latin typeface="Arial"/>
                <a:ea typeface="Arial"/>
                <a:cs typeface="Arial"/>
                <a:sym typeface="Arial"/>
              </a:rPr>
              <a:t>Resultados al empatizar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 txBox="1"/>
          <p:nvPr>
            <p:ph idx="1" type="body"/>
          </p:nvPr>
        </p:nvSpPr>
        <p:spPr>
          <a:xfrm>
            <a:off x="367350" y="1229125"/>
            <a:ext cx="10094400" cy="511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None/>
            </a:pPr>
            <a:r>
              <a:rPr lang="es-MX" sz="2700">
                <a:latin typeface="Arial"/>
                <a:ea typeface="Arial"/>
                <a:cs typeface="Arial"/>
                <a:sym typeface="Arial"/>
              </a:rPr>
              <a:t>Dentro de las entrevistas nos dimos cuenta que las personas necesitan algo que les ayude a realizar los pagos de servicios </a:t>
            </a:r>
            <a:r>
              <a:rPr lang="es-MX" sz="2700">
                <a:latin typeface="Arial"/>
                <a:ea typeface="Arial"/>
                <a:cs typeface="Arial"/>
                <a:sym typeface="Arial"/>
              </a:rPr>
              <a:t>básicos</a:t>
            </a:r>
            <a:r>
              <a:rPr lang="es-MX" sz="2700">
                <a:latin typeface="Arial"/>
                <a:ea typeface="Arial"/>
                <a:cs typeface="Arial"/>
                <a:sym typeface="Arial"/>
              </a:rPr>
              <a:t> del hogar de una manera </a:t>
            </a:r>
            <a:r>
              <a:rPr lang="es-MX" sz="2700">
                <a:latin typeface="Arial"/>
                <a:ea typeface="Arial"/>
                <a:cs typeface="Arial"/>
                <a:sym typeface="Arial"/>
              </a:rPr>
              <a:t>más</a:t>
            </a:r>
            <a:r>
              <a:rPr lang="es-MX" sz="2700">
                <a:latin typeface="Arial"/>
                <a:ea typeface="Arial"/>
                <a:cs typeface="Arial"/>
                <a:sym typeface="Arial"/>
              </a:rPr>
              <a:t> sencilla. Ahorrando el mayor tiempo posible.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None/>
            </a:pPr>
            <a:r>
              <a:rPr lang="es-MX" sz="2700">
                <a:latin typeface="Arial"/>
                <a:ea typeface="Arial"/>
                <a:cs typeface="Arial"/>
                <a:sym typeface="Arial"/>
              </a:rPr>
              <a:t>También resaltaron la necesidad de tener algún recordatorio sobre la fecha límite de los pa</a:t>
            </a:r>
            <a:r>
              <a:rPr lang="es-MX" sz="2700">
                <a:latin typeface="Arial"/>
                <a:ea typeface="Arial"/>
                <a:cs typeface="Arial"/>
                <a:sym typeface="Arial"/>
              </a:rPr>
              <a:t>gos.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None/>
            </a:pPr>
            <a:r>
              <a:rPr lang="es-MX" sz="2700">
                <a:latin typeface="Arial"/>
                <a:ea typeface="Arial"/>
                <a:cs typeface="Arial"/>
                <a:sym typeface="Arial"/>
              </a:rPr>
              <a:t>Al empatizar detectamos que nuestro segmento de mercado se puede ampliar a personas de la tercera edad, ya que les damos la habilidad de realizar sus pagos desde su hogar.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400"/>
              </a:spcBef>
              <a:spcAft>
                <a:spcPts val="200"/>
              </a:spcAft>
              <a:buNone/>
            </a:pPr>
            <a:r>
              <a:t/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2645000" y="-152600"/>
            <a:ext cx="8507700" cy="675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MX" sz="2400">
                <a:latin typeface="Arial"/>
                <a:ea typeface="Arial"/>
                <a:cs typeface="Arial"/>
                <a:sym typeface="Arial"/>
              </a:rPr>
              <a:t>¿Cómo podríamos?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MX" sz="2400">
                <a:latin typeface="Arial"/>
                <a:ea typeface="Arial"/>
                <a:cs typeface="Arial"/>
                <a:sym typeface="Arial"/>
              </a:rPr>
              <a:t>¿Reducir los tiempos de espera?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s-MX" sz="2400">
                <a:latin typeface="Arial"/>
                <a:ea typeface="Arial"/>
                <a:cs typeface="Arial"/>
                <a:sym typeface="Arial"/>
              </a:rPr>
              <a:t>-La aplicación permite pagar en el momento que usted lo desee, únicamente necesita su recibo del servicio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MX" sz="2400">
                <a:latin typeface="Arial"/>
                <a:ea typeface="Arial"/>
                <a:cs typeface="Arial"/>
                <a:sym typeface="Arial"/>
              </a:rPr>
              <a:t>¿Facilitar los pagos a todas las personas?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s-MX" sz="2400">
                <a:latin typeface="Arial"/>
                <a:ea typeface="Arial"/>
                <a:cs typeface="Arial"/>
                <a:sym typeface="Arial"/>
              </a:rPr>
              <a:t>-Escaneando el código de barras se puede realizar el pago desde cualquier lugar, ayudando así las personas que tienen alguna discapacidad o se les dificulta salir de casa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MX" sz="2400">
                <a:latin typeface="Arial"/>
                <a:ea typeface="Arial"/>
                <a:cs typeface="Arial"/>
                <a:sym typeface="Arial"/>
              </a:rPr>
              <a:t>¿Disminuir los retrasos en las fechas de pago?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200"/>
              </a:spcAft>
              <a:buNone/>
            </a:pPr>
            <a:r>
              <a:rPr lang="es-MX" sz="2400">
                <a:latin typeface="Arial"/>
                <a:ea typeface="Arial"/>
                <a:cs typeface="Arial"/>
                <a:sym typeface="Arial"/>
              </a:rPr>
              <a:t>-Enviar notificaciones a los usuarios 3 días antes de la fecha límite de pago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-59200" y="0"/>
            <a:ext cx="2444100" cy="6969900"/>
          </a:xfrm>
          <a:prstGeom prst="rect">
            <a:avLst/>
          </a:prstGeom>
          <a:solidFill>
            <a:srgbClr val="29292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258150" y="2688550"/>
            <a:ext cx="2185800" cy="1072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es-MX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Define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128275" y="39475"/>
            <a:ext cx="11683200" cy="112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>
                <a:latin typeface="Arial"/>
                <a:ea typeface="Arial"/>
                <a:cs typeface="Arial"/>
                <a:sym typeface="Arial"/>
              </a:rPr>
              <a:t>Definiendo convenios con las </a:t>
            </a:r>
            <a:r>
              <a:rPr b="1" lang="es-MX">
                <a:latin typeface="Arial"/>
                <a:ea typeface="Arial"/>
                <a:cs typeface="Arial"/>
                <a:sym typeface="Arial"/>
              </a:rPr>
              <a:t>compañías</a:t>
            </a:r>
            <a:r>
              <a:rPr b="1" lang="es-MX"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296050" y="1251200"/>
            <a:ext cx="6354900" cy="528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-MX" sz="2100">
                <a:latin typeface="Arial"/>
                <a:ea typeface="Arial"/>
                <a:cs typeface="Arial"/>
                <a:sym typeface="Arial"/>
              </a:rPr>
              <a:t>Un convenio con las </a:t>
            </a:r>
            <a:r>
              <a:rPr lang="es-MX" sz="2100">
                <a:latin typeface="Arial"/>
                <a:ea typeface="Arial"/>
                <a:cs typeface="Arial"/>
                <a:sym typeface="Arial"/>
              </a:rPr>
              <a:t>compañías de servicios es similar a las relaciones que existen con otras entidades como OXXO y Kiosko. 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br>
              <a:rPr lang="es-MX" sz="2100">
                <a:latin typeface="Arial"/>
                <a:ea typeface="Arial"/>
                <a:cs typeface="Arial"/>
                <a:sym typeface="Arial"/>
              </a:rPr>
            </a:br>
            <a:r>
              <a:rPr lang="es-MX" sz="2100">
                <a:latin typeface="Arial"/>
                <a:ea typeface="Arial"/>
                <a:cs typeface="Arial"/>
                <a:sym typeface="Arial"/>
              </a:rPr>
              <a:t>Se llega a un acuerdo para generar un código que identifique el contrato y para que el pago se haga mediante la aplicación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br>
              <a:rPr lang="es-MX" sz="2100">
                <a:latin typeface="Arial"/>
                <a:ea typeface="Arial"/>
                <a:cs typeface="Arial"/>
                <a:sym typeface="Arial"/>
              </a:rPr>
            </a:br>
            <a:r>
              <a:rPr lang="es-MX" sz="2100">
                <a:latin typeface="Arial"/>
                <a:ea typeface="Arial"/>
                <a:cs typeface="Arial"/>
                <a:sym typeface="Arial"/>
              </a:rPr>
              <a:t>Los usuarios escanean el código de barras asignado a estas entidades y de esta manera se obtiene toda la información necesitada para el depósito.</a:t>
            </a:r>
            <a:r>
              <a:rPr lang="es-MX" sz="2000">
                <a:latin typeface="Arial"/>
                <a:ea typeface="Arial"/>
                <a:cs typeface="Arial"/>
                <a:sym typeface="Arial"/>
              </a:rPr>
              <a:t>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20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450" y="1593425"/>
            <a:ext cx="3643949" cy="485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sta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sta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